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713" autoAdjust="0"/>
  </p:normalViewPr>
  <p:slideViewPr>
    <p:cSldViewPr>
      <p:cViewPr varScale="1">
        <p:scale>
          <a:sx n="110" d="100"/>
          <a:sy n="110" d="100"/>
        </p:scale>
        <p:origin x="-816" y="-90"/>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0C92-EE83-47F5-8D40-7B1A09D1CE2D}" type="datetimeFigureOut">
              <a:rPr lang="en-US" smtClean="0"/>
              <a:pPr/>
              <a:t>4/30/2015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F5AB6B-7817-451C-A7EC-D90D2006F0E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2000">
              <a:schemeClr val="accent6">
                <a:lumMod val="50000"/>
              </a:schemeClr>
            </a:gs>
            <a:gs pos="62000">
              <a:schemeClr val="accent6">
                <a:lumMod val="50000"/>
              </a:schemeClr>
            </a:gs>
            <a:gs pos="62000">
              <a:schemeClr val="accent6">
                <a:lumMod val="50000"/>
              </a:schemeClr>
            </a:gs>
            <a:gs pos="16000">
              <a:schemeClr val="tx1"/>
            </a:gs>
            <a:gs pos="47000">
              <a:schemeClr val="accent4">
                <a:lumMod val="75000"/>
              </a:schemeClr>
            </a:gs>
            <a:gs pos="60001">
              <a:schemeClr val="bg2">
                <a:lumMod val="25000"/>
              </a:schemeClr>
            </a:gs>
            <a:gs pos="71001">
              <a:srgbClr val="3333CC"/>
            </a:gs>
            <a:gs pos="81000">
              <a:schemeClr val="accent5">
                <a:lumMod val="75000"/>
              </a:schemeClr>
            </a:gs>
            <a:gs pos="100000">
              <a:srgbClr val="00669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0C92-EE83-47F5-8D40-7B1A09D1CE2D}" type="datetimeFigureOut">
              <a:rPr lang="en-US" smtClean="0"/>
              <a:pPr/>
              <a:t>4/30/2015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5AB6B-7817-451C-A7EC-D90D2006F0E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2000">
              <a:schemeClr val="accent2"/>
            </a:gs>
            <a:gs pos="62000">
              <a:schemeClr val="accent5">
                <a:lumMod val="75000"/>
              </a:schemeClr>
            </a:gs>
            <a:gs pos="62000">
              <a:schemeClr val="accent6">
                <a:lumMod val="75000"/>
              </a:schemeClr>
            </a:gs>
            <a:gs pos="16000">
              <a:schemeClr val="tx1"/>
            </a:gs>
            <a:gs pos="47000">
              <a:schemeClr val="accent2"/>
            </a:gs>
            <a:gs pos="60001">
              <a:schemeClr val="bg2">
                <a:lumMod val="25000"/>
              </a:schemeClr>
            </a:gs>
            <a:gs pos="71001">
              <a:schemeClr val="accent4">
                <a:lumMod val="75000"/>
              </a:schemeClr>
            </a:gs>
            <a:gs pos="81000">
              <a:schemeClr val="accent5">
                <a:lumMod val="75000"/>
              </a:schemeClr>
            </a:gs>
            <a:gs pos="100000">
              <a:schemeClr val="tx1">
                <a:lumMod val="95000"/>
                <a:lumOff val="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144000" cy="1470025"/>
          </a:xfrm>
          <a:solidFill>
            <a:schemeClr val="accent6">
              <a:lumMod val="75000"/>
            </a:schemeClr>
          </a:solidFill>
        </p:spPr>
        <p:txBody>
          <a:bodyPr/>
          <a:lstStyle/>
          <a:p>
            <a:r>
              <a:rPr lang="en-US" dirty="0" smtClean="0">
                <a:solidFill>
                  <a:schemeClr val="accent2">
                    <a:lumMod val="75000"/>
                  </a:schemeClr>
                </a:solidFill>
              </a:rPr>
              <a:t>The Sneaky and Very Creepy King Cobra</a:t>
            </a:r>
            <a:endParaRPr lang="en-US" dirty="0">
              <a:solidFill>
                <a:schemeClr val="accent2">
                  <a:lumMod val="75000"/>
                </a:schemeClr>
              </a:solidFill>
            </a:endParaRPr>
          </a:p>
        </p:txBody>
      </p:sp>
      <p:sp>
        <p:nvSpPr>
          <p:cNvPr id="3" name="Subtitle 2"/>
          <p:cNvSpPr>
            <a:spLocks noGrp="1"/>
          </p:cNvSpPr>
          <p:nvPr>
            <p:ph type="subTitle" idx="1"/>
          </p:nvPr>
        </p:nvSpPr>
        <p:spPr>
          <a:xfrm>
            <a:off x="0" y="5867400"/>
            <a:ext cx="9144000" cy="609600"/>
          </a:xfrm>
          <a:solidFill>
            <a:schemeClr val="accent6">
              <a:lumMod val="75000"/>
            </a:schemeClr>
          </a:solidFill>
        </p:spPr>
        <p:txBody>
          <a:bodyPr/>
          <a:lstStyle/>
          <a:p>
            <a:r>
              <a:rPr lang="en-US" dirty="0" smtClean="0">
                <a:solidFill>
                  <a:schemeClr val="accent2">
                    <a:lumMod val="75000"/>
                  </a:schemeClr>
                </a:solidFill>
              </a:rPr>
              <a:t>By: Devin Arnold</a:t>
            </a:r>
            <a:endParaRPr lang="en-US" dirty="0">
              <a:solidFill>
                <a:schemeClr val="accent2">
                  <a:lumMod val="75000"/>
                </a:schemeClr>
              </a:solidFill>
            </a:endParaRPr>
          </a:p>
        </p:txBody>
      </p:sp>
      <p:pic>
        <p:nvPicPr>
          <p:cNvPr id="11266" name="Picture 2" descr="http://fc03.deviantart.net/fs51/f/2009/313/e/f/KING_COBRA_by_aka_maelstrom.jpg"/>
          <p:cNvPicPr>
            <a:picLocks noChangeAspect="1" noChangeArrowheads="1"/>
          </p:cNvPicPr>
          <p:nvPr/>
        </p:nvPicPr>
        <p:blipFill>
          <a:blip r:embed="rId2" cstate="print"/>
          <a:srcRect/>
          <a:stretch>
            <a:fillRect/>
          </a:stretch>
        </p:blipFill>
        <p:spPr bwMode="auto">
          <a:xfrm>
            <a:off x="3352800" y="1828800"/>
            <a:ext cx="2301888" cy="396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nodeType="clickEffect">
                                  <p:stCondLst>
                                    <p:cond delay="0"/>
                                  </p:stCondLst>
                                  <p:childTnLst>
                                    <p:set>
                                      <p:cBhvr>
                                        <p:cTn id="12" dur="1" fill="hold">
                                          <p:stCondLst>
                                            <p:cond delay="0"/>
                                          </p:stCondLst>
                                        </p:cTn>
                                        <p:tgtEl>
                                          <p:spTgt spid="11266"/>
                                        </p:tgtEl>
                                        <p:attrNameLst>
                                          <p:attrName>style.visibility</p:attrName>
                                        </p:attrNameLst>
                                      </p:cBhvr>
                                      <p:to>
                                        <p:strVal val="visible"/>
                                      </p:to>
                                    </p:set>
                                    <p:anim from="(-#ppt_w/2)" to="(#ppt_x)" calcmode="lin" valueType="num">
                                      <p:cBhvr>
                                        <p:cTn id="13" dur="600" fill="hold">
                                          <p:stCondLst>
                                            <p:cond delay="0"/>
                                          </p:stCondLst>
                                        </p:cTn>
                                        <p:tgtEl>
                                          <p:spTgt spid="11266"/>
                                        </p:tgtEl>
                                        <p:attrNameLst>
                                          <p:attrName>ppt_x</p:attrName>
                                        </p:attrNameLst>
                                      </p:cBhvr>
                                    </p:anim>
                                    <p:anim from="0" to="-1.0" calcmode="lin" valueType="num">
                                      <p:cBhvr>
                                        <p:cTn id="14" dur="200" decel="50000" autoRev="1" fill="hold">
                                          <p:stCondLst>
                                            <p:cond delay="600"/>
                                          </p:stCondLst>
                                        </p:cTn>
                                        <p:tgtEl>
                                          <p:spTgt spid="11266"/>
                                        </p:tgtEl>
                                        <p:attrNameLst>
                                          <p:attrName>xshear</p:attrName>
                                        </p:attrNameLst>
                                      </p:cBhvr>
                                    </p:anim>
                                    <p:animScale>
                                      <p:cBhvr>
                                        <p:cTn id="15" dur="200" decel="100000" autoRev="1" fill="hold">
                                          <p:stCondLst>
                                            <p:cond delay="600"/>
                                          </p:stCondLst>
                                        </p:cTn>
                                        <p:tgtEl>
                                          <p:spTgt spid="11266"/>
                                        </p:tgtEl>
                                      </p:cBhvr>
                                      <p:from x="100000" y="100000"/>
                                      <p:to x="80000" y="100000"/>
                                    </p:animScale>
                                    <p:anim by="(#ppt_h/3+#ppt_w*0.1)" calcmode="lin" valueType="num">
                                      <p:cBhvr additive="sum">
                                        <p:cTn id="16" dur="200" decel="100000" autoRev="1" fill="hold">
                                          <p:stCondLst>
                                            <p:cond delay="600"/>
                                          </p:stCondLst>
                                        </p:cTn>
                                        <p:tgtEl>
                                          <p:spTgt spid="11266"/>
                                        </p:tgtEl>
                                        <p:attrNameLst>
                                          <p:attrName>ppt_x</p:attrName>
                                        </p:attrNameLst>
                                      </p:cBhvr>
                                    </p:anim>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
                                            <p:bg/>
                                          </p:spTgt>
                                        </p:tgtEl>
                                        <p:attrNameLst>
                                          <p:attrName>style.visibility</p:attrName>
                                        </p:attrNameLst>
                                      </p:cBhvr>
                                      <p:to>
                                        <p:strVal val="visible"/>
                                      </p:to>
                                    </p:set>
                                    <p:anim calcmode="discrete" valueType="clr">
                                      <p:cBhvr override="childStyle">
                                        <p:cTn id="21" dur="500"/>
                                        <p:tgtEl>
                                          <p:spTgt spid="3">
                                            <p:bg/>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3">
                                            <p:bg/>
                                          </p:spTgt>
                                        </p:tgtEl>
                                        <p:attrNameLst>
                                          <p:attrName>fillcolor</p:attrName>
                                        </p:attrNameLst>
                                      </p:cBhvr>
                                      <p:tavLst>
                                        <p:tav tm="0">
                                          <p:val>
                                            <p:clrVal>
                                              <a:schemeClr val="accent2"/>
                                            </p:clrVal>
                                          </p:val>
                                        </p:tav>
                                        <p:tav tm="50000">
                                          <p:val>
                                            <p:clrVal>
                                              <a:schemeClr val="hlink"/>
                                            </p:clrVal>
                                          </p:val>
                                        </p:tav>
                                      </p:tavLst>
                                    </p:anim>
                                    <p:set>
                                      <p:cBhvr>
                                        <p:cTn id="23" dur="500"/>
                                        <p:tgtEl>
                                          <p:spTgt spid="3">
                                            <p:bg/>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8"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30" dur="50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tx2">
              <a:lumMod val="75000"/>
            </a:schemeClr>
          </a:solidFill>
        </p:spPr>
        <p:txBody>
          <a:bodyPr/>
          <a:lstStyle/>
          <a:p>
            <a:r>
              <a:rPr lang="en-US" dirty="0" smtClean="0">
                <a:solidFill>
                  <a:schemeClr val="bg1">
                    <a:lumMod val="85000"/>
                  </a:schemeClr>
                </a:solidFill>
                <a:latin typeface="Algerian" pitchFamily="82" charset="0"/>
              </a:rPr>
              <a:t>General Information-</a:t>
            </a:r>
            <a:endParaRPr lang="en-US" dirty="0">
              <a:solidFill>
                <a:schemeClr val="bg1">
                  <a:lumMod val="85000"/>
                </a:schemeClr>
              </a:solidFill>
              <a:latin typeface="Algerian" pitchFamily="82" charset="0"/>
            </a:endParaRPr>
          </a:p>
        </p:txBody>
      </p:sp>
      <p:sp>
        <p:nvSpPr>
          <p:cNvPr id="3" name="Content Placeholder 2"/>
          <p:cNvSpPr>
            <a:spLocks noGrp="1"/>
          </p:cNvSpPr>
          <p:nvPr>
            <p:ph idx="1"/>
          </p:nvPr>
        </p:nvSpPr>
        <p:spPr>
          <a:xfrm>
            <a:off x="609600" y="4267200"/>
            <a:ext cx="8229600" cy="2286000"/>
          </a:xfrm>
          <a:solidFill>
            <a:schemeClr val="accent3">
              <a:lumMod val="60000"/>
              <a:lumOff val="40000"/>
            </a:schemeClr>
          </a:solidFill>
        </p:spPr>
        <p:txBody>
          <a:bodyPr/>
          <a:lstStyle/>
          <a:p>
            <a:r>
              <a:rPr lang="en-US" dirty="0" smtClean="0">
                <a:solidFill>
                  <a:schemeClr val="tx2">
                    <a:lumMod val="75000"/>
                  </a:schemeClr>
                </a:solidFill>
                <a:latin typeface="Amazone BT" pitchFamily="66" charset="0"/>
              </a:rPr>
              <a:t>My animal fits into the reptile group.</a:t>
            </a:r>
          </a:p>
          <a:p>
            <a:r>
              <a:rPr lang="en-US" dirty="0" smtClean="0">
                <a:solidFill>
                  <a:schemeClr val="tx2">
                    <a:lumMod val="75000"/>
                  </a:schemeClr>
                </a:solidFill>
                <a:latin typeface="Amazone BT" pitchFamily="66" charset="0"/>
              </a:rPr>
              <a:t>The King Cobra’s scientific name is Ophiophagus Hannah.</a:t>
            </a:r>
          </a:p>
          <a:p>
            <a:r>
              <a:rPr lang="en-US" dirty="0" smtClean="0">
                <a:solidFill>
                  <a:schemeClr val="tx2">
                    <a:lumMod val="75000"/>
                  </a:schemeClr>
                </a:solidFill>
                <a:latin typeface="Amazone BT" pitchFamily="66" charset="0"/>
              </a:rPr>
              <a:t>King Cobra’s life span is 20 years on average.</a:t>
            </a:r>
          </a:p>
        </p:txBody>
      </p:sp>
      <p:pic>
        <p:nvPicPr>
          <p:cNvPr id="5122" name="Picture 2" descr="cobras"/>
          <p:cNvPicPr>
            <a:picLocks noChangeAspect="1" noChangeArrowheads="1"/>
          </p:cNvPicPr>
          <p:nvPr/>
        </p:nvPicPr>
        <p:blipFill>
          <a:blip r:embed="rId2" cstate="print"/>
          <a:srcRect/>
          <a:stretch>
            <a:fillRect/>
          </a:stretch>
        </p:blipFill>
        <p:spPr bwMode="auto">
          <a:xfrm>
            <a:off x="609600" y="1524000"/>
            <a:ext cx="3810000" cy="2610556"/>
          </a:xfrm>
          <a:prstGeom prst="rect">
            <a:avLst/>
          </a:prstGeom>
          <a:noFill/>
        </p:spPr>
      </p:pic>
      <p:pic>
        <p:nvPicPr>
          <p:cNvPr id="5124" name="Picture 4" descr="spitting cobra can launch its venom well across the average dinner ..."/>
          <p:cNvPicPr>
            <a:picLocks noChangeAspect="1" noChangeArrowheads="1"/>
          </p:cNvPicPr>
          <p:nvPr/>
        </p:nvPicPr>
        <p:blipFill>
          <a:blip r:embed="rId3" cstate="print"/>
          <a:srcRect/>
          <a:stretch>
            <a:fillRect/>
          </a:stretch>
        </p:blipFill>
        <p:spPr bwMode="auto">
          <a:xfrm>
            <a:off x="4876800" y="1752600"/>
            <a:ext cx="3810000" cy="21431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dissolve">
                                      <p:cBhvr>
                                        <p:cTn id="12" dur="500"/>
                                        <p:tgtEl>
                                          <p:spTgt spid="5122"/>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nodeType="clickEffect">
                                  <p:stCondLst>
                                    <p:cond delay="0"/>
                                  </p:stCondLst>
                                  <p:childTnLst>
                                    <p:set>
                                      <p:cBhvr>
                                        <p:cTn id="16" dur="1" fill="hold">
                                          <p:stCondLst>
                                            <p:cond delay="0"/>
                                          </p:stCondLst>
                                        </p:cTn>
                                        <p:tgtEl>
                                          <p:spTgt spid="5124"/>
                                        </p:tgtEl>
                                        <p:attrNameLst>
                                          <p:attrName>style.visibility</p:attrName>
                                        </p:attrNameLst>
                                      </p:cBhvr>
                                      <p:to>
                                        <p:strVal val="visible"/>
                                      </p:to>
                                    </p:set>
                                    <p:anim calcmode="lin" valueType="num">
                                      <p:cBhvr>
                                        <p:cTn id="17" dur="500" decel="50000" fill="hold">
                                          <p:stCondLst>
                                            <p:cond delay="0"/>
                                          </p:stCondLst>
                                        </p:cTn>
                                        <p:tgtEl>
                                          <p:spTgt spid="5124"/>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5124"/>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5124"/>
                                        </p:tgtEl>
                                        <p:attrNameLst>
                                          <p:attrName>ppt_w</p:attrName>
                                        </p:attrNameLst>
                                      </p:cBhvr>
                                      <p:tavLst>
                                        <p:tav tm="0">
                                          <p:val>
                                            <p:strVal val="#ppt_w*.05"/>
                                          </p:val>
                                        </p:tav>
                                        <p:tav tm="100000">
                                          <p:val>
                                            <p:strVal val="#ppt_w"/>
                                          </p:val>
                                        </p:tav>
                                      </p:tavLst>
                                    </p:anim>
                                    <p:anim calcmode="lin" valueType="num">
                                      <p:cBhvr>
                                        <p:cTn id="20" dur="1000" fill="hold"/>
                                        <p:tgtEl>
                                          <p:spTgt spid="5124"/>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5124"/>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5124"/>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5124"/>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5124"/>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3">
                                            <p:bg/>
                                          </p:spTgt>
                                        </p:tgtEl>
                                        <p:attrNameLst>
                                          <p:attrName>style.visibility</p:attrName>
                                        </p:attrNameLst>
                                      </p:cBhvr>
                                      <p:to>
                                        <p:strVal val="visible"/>
                                      </p:to>
                                    </p:set>
                                    <p:anim calcmode="discrete" valueType="clr">
                                      <p:cBhvr override="childStyle">
                                        <p:cTn id="29" dur="80"/>
                                        <p:tgtEl>
                                          <p:spTgt spid="3">
                                            <p:bg/>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
                                            <p:bg/>
                                          </p:spTgt>
                                        </p:tgtEl>
                                        <p:attrNameLst>
                                          <p:attrName>fillcolor</p:attrName>
                                        </p:attrNameLst>
                                      </p:cBhvr>
                                      <p:tavLst>
                                        <p:tav tm="0">
                                          <p:val>
                                            <p:clrVal>
                                              <a:schemeClr val="accent2"/>
                                            </p:clrVal>
                                          </p:val>
                                        </p:tav>
                                        <p:tav tm="50000">
                                          <p:val>
                                            <p:clrVal>
                                              <a:schemeClr val="hlink"/>
                                            </p:clrVal>
                                          </p:val>
                                        </p:tav>
                                      </p:tavLst>
                                    </p:anim>
                                    <p:set>
                                      <p:cBhvr>
                                        <p:cTn id="31" dur="80"/>
                                        <p:tgtEl>
                                          <p:spTgt spid="3">
                                            <p:bg/>
                                          </p:spTgt>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36"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38" dur="80"/>
                                        <p:tgtEl>
                                          <p:spTgt spid="3">
                                            <p:txEl>
                                              <p:pRg st="0" end="0"/>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43"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45" dur="80"/>
                                        <p:tgtEl>
                                          <p:spTgt spid="3">
                                            <p:txEl>
                                              <p:pRg st="1" end="1"/>
                                            </p:txEl>
                                          </p:spTgt>
                                        </p:tgtEl>
                                        <p:attrNameLst>
                                          <p:attrName>fill.type</p:attrName>
                                        </p:attrNameLst>
                                      </p:cBhvr>
                                      <p:to>
                                        <p:strVal val="solid"/>
                                      </p:to>
                                    </p:set>
                                  </p:childTnLst>
                                </p:cTn>
                              </p:par>
                            </p:childTnLst>
                          </p:cTn>
                        </p:par>
                      </p:childTnLst>
                    </p:cTn>
                  </p:par>
                  <p:par>
                    <p:cTn id="46" fill="hold">
                      <p:stCondLst>
                        <p:cond delay="indefinite"/>
                      </p:stCondLst>
                      <p:childTnLst>
                        <p:par>
                          <p:cTn id="47" fill="hold">
                            <p:stCondLst>
                              <p:cond delay="0"/>
                            </p:stCondLst>
                            <p:childTnLst>
                              <p:par>
                                <p:cTn id="48" presetID="27" presetClass="entr" presetSubtype="0" fill="hold" grpId="0" nodeType="clickEffect">
                                  <p:stCondLst>
                                    <p:cond delay="0"/>
                                  </p:stCondLst>
                                  <p:iterate type="lt">
                                    <p:tmPct val="50000"/>
                                  </p:iterate>
                                  <p:childTnLst>
                                    <p:set>
                                      <p:cBhvr>
                                        <p:cTn id="49"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50"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52" dur="80"/>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62000">
              <a:schemeClr val="accent6">
                <a:lumMod val="50000"/>
              </a:schemeClr>
            </a:gs>
            <a:gs pos="62000">
              <a:schemeClr val="accent6">
                <a:lumMod val="50000"/>
              </a:schemeClr>
            </a:gs>
            <a:gs pos="62000">
              <a:schemeClr val="accent2"/>
            </a:gs>
            <a:gs pos="16000">
              <a:schemeClr val="accent1">
                <a:lumMod val="20000"/>
                <a:lumOff val="80000"/>
              </a:schemeClr>
            </a:gs>
            <a:gs pos="47000">
              <a:schemeClr val="accent2"/>
            </a:gs>
            <a:gs pos="60001">
              <a:schemeClr val="bg2">
                <a:lumMod val="25000"/>
              </a:schemeClr>
            </a:gs>
            <a:gs pos="71001">
              <a:srgbClr val="3333CC"/>
            </a:gs>
            <a:gs pos="81000">
              <a:schemeClr val="accent5">
                <a:lumMod val="75000"/>
              </a:schemeClr>
            </a:gs>
            <a:gs pos="100000">
              <a:schemeClr val="accent6">
                <a:lumMod val="75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a:solidFill>
            <a:schemeClr val="accent3">
              <a:lumMod val="75000"/>
            </a:schemeClr>
          </a:solidFill>
        </p:spPr>
        <p:txBody>
          <a:bodyPr/>
          <a:lstStyle/>
          <a:p>
            <a:r>
              <a:rPr lang="en-US" dirty="0" smtClean="0">
                <a:solidFill>
                  <a:schemeClr val="tx1">
                    <a:lumMod val="75000"/>
                    <a:lumOff val="25000"/>
                  </a:schemeClr>
                </a:solidFill>
                <a:latin typeface="Algerian" pitchFamily="82" charset="0"/>
              </a:rPr>
              <a:t>Physical Characteristics-</a:t>
            </a:r>
            <a:endParaRPr lang="en-US" dirty="0">
              <a:solidFill>
                <a:schemeClr val="tx1">
                  <a:lumMod val="75000"/>
                  <a:lumOff val="25000"/>
                </a:schemeClr>
              </a:solidFill>
              <a:latin typeface="Algerian" pitchFamily="82" charset="0"/>
            </a:endParaRPr>
          </a:p>
        </p:txBody>
      </p:sp>
      <p:sp>
        <p:nvSpPr>
          <p:cNvPr id="3" name="Content Placeholder 2"/>
          <p:cNvSpPr>
            <a:spLocks noGrp="1"/>
          </p:cNvSpPr>
          <p:nvPr>
            <p:ph idx="1"/>
          </p:nvPr>
        </p:nvSpPr>
        <p:spPr>
          <a:xfrm>
            <a:off x="457200" y="1295400"/>
            <a:ext cx="8229600" cy="2819400"/>
          </a:xfrm>
        </p:spPr>
        <p:txBody>
          <a:bodyPr>
            <a:normAutofit fontScale="85000" lnSpcReduction="20000"/>
          </a:bodyPr>
          <a:lstStyle/>
          <a:p>
            <a:r>
              <a:rPr lang="en-US" dirty="0" smtClean="0">
                <a:solidFill>
                  <a:srgbClr val="FF0000"/>
                </a:solidFill>
                <a:latin typeface="Amazone BT" pitchFamily="66" charset="0"/>
              </a:rPr>
              <a:t>The head is brown and tan-</a:t>
            </a:r>
            <a:r>
              <a:rPr lang="en-US" dirty="0" err="1" smtClean="0">
                <a:solidFill>
                  <a:srgbClr val="FF0000"/>
                </a:solidFill>
                <a:latin typeface="Amazone BT" pitchFamily="66" charset="0"/>
              </a:rPr>
              <a:t>ish</a:t>
            </a:r>
            <a:r>
              <a:rPr lang="en-US" dirty="0" smtClean="0">
                <a:solidFill>
                  <a:srgbClr val="FF0000"/>
                </a:solidFill>
                <a:latin typeface="Amazone BT" pitchFamily="66" charset="0"/>
              </a:rPr>
              <a:t> and the body is tan-</a:t>
            </a:r>
            <a:r>
              <a:rPr lang="en-US" dirty="0" err="1" smtClean="0">
                <a:solidFill>
                  <a:srgbClr val="FF0000"/>
                </a:solidFill>
                <a:latin typeface="Amazone BT" pitchFamily="66" charset="0"/>
              </a:rPr>
              <a:t>ish</a:t>
            </a:r>
            <a:r>
              <a:rPr lang="en-US" dirty="0" smtClean="0">
                <a:solidFill>
                  <a:srgbClr val="FF0000"/>
                </a:solidFill>
                <a:latin typeface="Amazone BT" pitchFamily="66" charset="0"/>
              </a:rPr>
              <a:t> with brown polka dots.</a:t>
            </a:r>
          </a:p>
          <a:p>
            <a:r>
              <a:rPr lang="en-US" dirty="0" smtClean="0">
                <a:solidFill>
                  <a:srgbClr val="FF0000"/>
                </a:solidFill>
                <a:latin typeface="Amazone BT" pitchFamily="66" charset="0"/>
              </a:rPr>
              <a:t>The length is 13.2feet on average but the longest is 16feet! The weight is 12-17.6pounds.</a:t>
            </a:r>
          </a:p>
          <a:p>
            <a:r>
              <a:rPr lang="en-US" dirty="0" smtClean="0">
                <a:solidFill>
                  <a:srgbClr val="FF0000"/>
                </a:solidFill>
                <a:latin typeface="Amazone BT" pitchFamily="66" charset="0"/>
              </a:rPr>
              <a:t>My snake has a skin covering. </a:t>
            </a:r>
          </a:p>
          <a:p>
            <a:r>
              <a:rPr lang="en-US" dirty="0" smtClean="0">
                <a:solidFill>
                  <a:srgbClr val="FF0000"/>
                </a:solidFill>
                <a:latin typeface="Amazone BT" pitchFamily="66" charset="0"/>
              </a:rPr>
              <a:t>It  has fangs which pushes the prey in its mouth and injects venom into its prey’s body.</a:t>
            </a:r>
            <a:endParaRPr lang="en-US" dirty="0">
              <a:solidFill>
                <a:srgbClr val="FF0000"/>
              </a:solidFill>
              <a:latin typeface="Amazone BT" pitchFamily="66" charset="0"/>
            </a:endParaRPr>
          </a:p>
        </p:txBody>
      </p:sp>
      <p:pic>
        <p:nvPicPr>
          <p:cNvPr id="4098" name="Picture 2" descr="https://sp.yimg.com/ib/th?id=JN.t2wRf7N6WBRnqhYksxNQqQ&amp;pid=15.1&amp;P=0"/>
          <p:cNvPicPr>
            <a:picLocks noChangeAspect="1" noChangeArrowheads="1"/>
          </p:cNvPicPr>
          <p:nvPr/>
        </p:nvPicPr>
        <p:blipFill>
          <a:blip r:embed="rId2" cstate="print"/>
          <a:srcRect/>
          <a:stretch>
            <a:fillRect/>
          </a:stretch>
        </p:blipFill>
        <p:spPr bwMode="auto">
          <a:xfrm>
            <a:off x="152400" y="3886200"/>
            <a:ext cx="2667000" cy="2857500"/>
          </a:xfrm>
          <a:prstGeom prst="rect">
            <a:avLst/>
          </a:prstGeom>
          <a:noFill/>
        </p:spPr>
      </p:pic>
      <p:pic>
        <p:nvPicPr>
          <p:cNvPr id="4100" name="Picture 4" descr="https://sp.yimg.com/ib/th?id=JN.oLfXMC01PUow%2fYyFrT45PA&amp;pid=15.1&amp;P=0"/>
          <p:cNvPicPr>
            <a:picLocks noChangeAspect="1" noChangeArrowheads="1"/>
          </p:cNvPicPr>
          <p:nvPr/>
        </p:nvPicPr>
        <p:blipFill>
          <a:blip r:embed="rId3" cstate="print"/>
          <a:srcRect/>
          <a:stretch>
            <a:fillRect/>
          </a:stretch>
        </p:blipFill>
        <p:spPr bwMode="auto">
          <a:xfrm>
            <a:off x="6172200" y="3810000"/>
            <a:ext cx="2857500" cy="2857500"/>
          </a:xfrm>
          <a:prstGeom prst="rect">
            <a:avLst/>
          </a:prstGeom>
          <a:noFill/>
        </p:spPr>
      </p:pic>
      <p:pic>
        <p:nvPicPr>
          <p:cNvPr id="4102" name="Picture 6" descr="https://sp.yimg.com/ib/th?id=JN.Poni4hI19wJ6DC5rGVUycQ&amp;pid=15.1&amp;P=0"/>
          <p:cNvPicPr>
            <a:picLocks noChangeAspect="1" noChangeArrowheads="1"/>
          </p:cNvPicPr>
          <p:nvPr/>
        </p:nvPicPr>
        <p:blipFill>
          <a:blip r:embed="rId4" cstate="print"/>
          <a:srcRect/>
          <a:stretch>
            <a:fillRect/>
          </a:stretch>
        </p:blipFill>
        <p:spPr bwMode="auto">
          <a:xfrm>
            <a:off x="3048000" y="4343400"/>
            <a:ext cx="2933700" cy="17621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Scale>
                                      <p:cBhvr>
                                        <p:cTn id="2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2" end="2"/>
                                            </p:txEl>
                                          </p:spTgt>
                                        </p:tgtEl>
                                        <p:attrNameLst>
                                          <p:attrName>ppt_x</p:attrName>
                                          <p:attrName>ppt_y</p:attrName>
                                        </p:attrNameLst>
                                      </p:cBhvr>
                                    </p:animMotion>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Scale>
                                      <p:cBhvr>
                                        <p:cTn id="3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3" end="3"/>
                                            </p:txEl>
                                          </p:spTgt>
                                        </p:tgtEl>
                                        <p:attrNameLst>
                                          <p:attrName>ppt_x</p:attrName>
                                          <p:attrName>ppt_y</p:attrName>
                                        </p:attrNameLst>
                                      </p:cBhvr>
                                    </p:animMotion>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nodeType="clickEffect">
                                  <p:stCondLst>
                                    <p:cond delay="0"/>
                                  </p:stCondLst>
                                  <p:childTnLst>
                                    <p:set>
                                      <p:cBhvr>
                                        <p:cTn id="39" dur="1" fill="hold">
                                          <p:stCondLst>
                                            <p:cond delay="0"/>
                                          </p:stCondLst>
                                        </p:cTn>
                                        <p:tgtEl>
                                          <p:spTgt spid="4098"/>
                                        </p:tgtEl>
                                        <p:attrNameLst>
                                          <p:attrName>style.visibility</p:attrName>
                                        </p:attrNameLst>
                                      </p:cBhvr>
                                      <p:to>
                                        <p:strVal val="visible"/>
                                      </p:to>
                                    </p:set>
                                    <p:animEffect transition="in" filter="fade">
                                      <p:cBhvr>
                                        <p:cTn id="40" dur="1000"/>
                                        <p:tgtEl>
                                          <p:spTgt spid="4098"/>
                                        </p:tgtEl>
                                      </p:cBhvr>
                                    </p:animEffect>
                                    <p:anim calcmode="lin" valueType="num">
                                      <p:cBhvr>
                                        <p:cTn id="41" dur="1000" fill="hold"/>
                                        <p:tgtEl>
                                          <p:spTgt spid="4098"/>
                                        </p:tgtEl>
                                        <p:attrNameLst>
                                          <p:attrName>ppt_x</p:attrName>
                                        </p:attrNameLst>
                                      </p:cBhvr>
                                      <p:tavLst>
                                        <p:tav tm="0">
                                          <p:val>
                                            <p:strVal val="#ppt_x"/>
                                          </p:val>
                                        </p:tav>
                                        <p:tav tm="100000">
                                          <p:val>
                                            <p:strVal val="#ppt_x"/>
                                          </p:val>
                                        </p:tav>
                                      </p:tavLst>
                                    </p:anim>
                                    <p:anim calcmode="lin" valueType="num">
                                      <p:cBhvr>
                                        <p:cTn id="42" dur="900" decel="100000" fill="hold"/>
                                        <p:tgtEl>
                                          <p:spTgt spid="4098"/>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4098"/>
                                        </p:tgtEl>
                                        <p:attrNameLst>
                                          <p:attrName>ppt_y</p:attrName>
                                        </p:attrNameLst>
                                      </p:cBhvr>
                                      <p:tavLst>
                                        <p:tav tm="0">
                                          <p:val>
                                            <p:strVal val="#ppt_y-.03"/>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1" presetClass="entr" presetSubtype="0" fill="hold" nodeType="clickEffect">
                                  <p:stCondLst>
                                    <p:cond delay="0"/>
                                  </p:stCondLst>
                                  <p:childTnLst>
                                    <p:set>
                                      <p:cBhvr>
                                        <p:cTn id="47" dur="1" fill="hold">
                                          <p:stCondLst>
                                            <p:cond delay="0"/>
                                          </p:stCondLst>
                                        </p:cTn>
                                        <p:tgtEl>
                                          <p:spTgt spid="4102"/>
                                        </p:tgtEl>
                                        <p:attrNameLst>
                                          <p:attrName>style.visibility</p:attrName>
                                        </p:attrNameLst>
                                      </p:cBhvr>
                                      <p:to>
                                        <p:strVal val="visible"/>
                                      </p:to>
                                    </p:set>
                                    <p:animEffect transition="in" filter="fade">
                                      <p:cBhvr>
                                        <p:cTn id="48" dur="770" decel="100000"/>
                                        <p:tgtEl>
                                          <p:spTgt spid="4102"/>
                                        </p:tgtEl>
                                      </p:cBhvr>
                                    </p:animEffect>
                                    <p:animScale>
                                      <p:cBhvr>
                                        <p:cTn id="49" dur="770" decel="100000"/>
                                        <p:tgtEl>
                                          <p:spTgt spid="4102"/>
                                        </p:tgtEl>
                                      </p:cBhvr>
                                      <p:from x="10000" y="10000"/>
                                      <p:to x="200000" y="450000"/>
                                    </p:animScale>
                                    <p:animScale>
                                      <p:cBhvr>
                                        <p:cTn id="50" dur="1230" accel="100000" fill="hold">
                                          <p:stCondLst>
                                            <p:cond delay="770"/>
                                          </p:stCondLst>
                                        </p:cTn>
                                        <p:tgtEl>
                                          <p:spTgt spid="4102"/>
                                        </p:tgtEl>
                                      </p:cBhvr>
                                      <p:from x="200000" y="450000"/>
                                      <p:to x="100000" y="100000"/>
                                    </p:animScale>
                                    <p:set>
                                      <p:cBhvr>
                                        <p:cTn id="51" dur="770" fill="hold"/>
                                        <p:tgtEl>
                                          <p:spTgt spid="4102"/>
                                        </p:tgtEl>
                                        <p:attrNameLst>
                                          <p:attrName>ppt_x</p:attrName>
                                        </p:attrNameLst>
                                      </p:cBhvr>
                                      <p:to>
                                        <p:strVal val="(0.5)"/>
                                      </p:to>
                                    </p:set>
                                    <p:anim from="(0.5)" to="(#ppt_x)" calcmode="lin" valueType="num">
                                      <p:cBhvr>
                                        <p:cTn id="52" dur="1230" accel="100000" fill="hold">
                                          <p:stCondLst>
                                            <p:cond delay="770"/>
                                          </p:stCondLst>
                                        </p:cTn>
                                        <p:tgtEl>
                                          <p:spTgt spid="4102"/>
                                        </p:tgtEl>
                                        <p:attrNameLst>
                                          <p:attrName>ppt_x</p:attrName>
                                        </p:attrNameLst>
                                      </p:cBhvr>
                                    </p:anim>
                                    <p:set>
                                      <p:cBhvr>
                                        <p:cTn id="53" dur="770" fill="hold"/>
                                        <p:tgtEl>
                                          <p:spTgt spid="4102"/>
                                        </p:tgtEl>
                                        <p:attrNameLst>
                                          <p:attrName>ppt_y</p:attrName>
                                        </p:attrNameLst>
                                      </p:cBhvr>
                                      <p:to>
                                        <p:strVal val="(#ppt_y+0.4)"/>
                                      </p:to>
                                    </p:set>
                                    <p:anim from="(#ppt_y+0.4)" to="(#ppt_y)" calcmode="lin" valueType="num">
                                      <p:cBhvr>
                                        <p:cTn id="54" dur="1230" accel="100000" fill="hold">
                                          <p:stCondLst>
                                            <p:cond delay="770"/>
                                          </p:stCondLst>
                                        </p:cTn>
                                        <p:tgtEl>
                                          <p:spTgt spid="4102"/>
                                        </p:tgtEl>
                                        <p:attrNameLst>
                                          <p:attrName>ppt_y</p:attrName>
                                        </p:attrNameLst>
                                      </p:cBhvr>
                                    </p:anim>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4100"/>
                                        </p:tgtEl>
                                        <p:attrNameLst>
                                          <p:attrName>style.visibility</p:attrName>
                                        </p:attrNameLst>
                                      </p:cBhvr>
                                      <p:to>
                                        <p:strVal val="visible"/>
                                      </p:to>
                                    </p:set>
                                    <p:animEffect transition="in" filter="diamond(in)">
                                      <p:cBhvr>
                                        <p:cTn id="59" dur="2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tx2">
              <a:lumMod val="75000"/>
            </a:schemeClr>
          </a:solidFill>
        </p:spPr>
        <p:txBody>
          <a:bodyPr/>
          <a:lstStyle/>
          <a:p>
            <a:r>
              <a:rPr lang="en-US" dirty="0" smtClean="0">
                <a:solidFill>
                  <a:schemeClr val="bg1">
                    <a:lumMod val="85000"/>
                  </a:schemeClr>
                </a:solidFill>
                <a:latin typeface="Algerian" pitchFamily="82" charset="0"/>
              </a:rPr>
              <a:t>Habitat-</a:t>
            </a:r>
            <a:endParaRPr lang="en-US" dirty="0">
              <a:solidFill>
                <a:schemeClr val="bg1">
                  <a:lumMod val="85000"/>
                </a:schemeClr>
              </a:solidFill>
              <a:latin typeface="Algerian" pitchFamily="82" charset="0"/>
            </a:endParaRPr>
          </a:p>
        </p:txBody>
      </p:sp>
      <p:sp>
        <p:nvSpPr>
          <p:cNvPr id="3" name="Content Placeholder 2"/>
          <p:cNvSpPr>
            <a:spLocks noGrp="1"/>
          </p:cNvSpPr>
          <p:nvPr>
            <p:ph idx="1"/>
          </p:nvPr>
        </p:nvSpPr>
        <p:spPr>
          <a:xfrm>
            <a:off x="457200" y="4114800"/>
            <a:ext cx="8229600" cy="2362200"/>
          </a:xfrm>
          <a:solidFill>
            <a:schemeClr val="accent2">
              <a:lumMod val="75000"/>
            </a:schemeClr>
          </a:solidFill>
        </p:spPr>
        <p:txBody>
          <a:bodyPr>
            <a:normAutofit/>
          </a:bodyPr>
          <a:lstStyle/>
          <a:p>
            <a:r>
              <a:rPr lang="en-US" dirty="0" smtClean="0">
                <a:solidFill>
                  <a:schemeClr val="tx2">
                    <a:lumMod val="75000"/>
                  </a:schemeClr>
                </a:solidFill>
                <a:latin typeface="Amazone BT" pitchFamily="66" charset="0"/>
              </a:rPr>
              <a:t>This snake lives mainly in Southeast Asia. Its clearings are bamboo thickets and the edge/border of forest.</a:t>
            </a:r>
          </a:p>
          <a:p>
            <a:r>
              <a:rPr lang="en-US" dirty="0" smtClean="0">
                <a:solidFill>
                  <a:schemeClr val="tx2">
                    <a:lumMod val="75000"/>
                  </a:schemeClr>
                </a:solidFill>
                <a:latin typeface="Amazone BT" pitchFamily="66" charset="0"/>
              </a:rPr>
              <a:t>It is tropical and very wet.</a:t>
            </a:r>
            <a:endParaRPr lang="en-US" dirty="0">
              <a:solidFill>
                <a:schemeClr val="tx2">
                  <a:lumMod val="75000"/>
                </a:schemeClr>
              </a:solidFill>
              <a:latin typeface="Amazone BT" pitchFamily="66" charset="0"/>
            </a:endParaRPr>
          </a:p>
        </p:txBody>
      </p:sp>
      <p:pic>
        <p:nvPicPr>
          <p:cNvPr id="3074" name="Picture 2" descr="Living in SouthEast Asia."/>
          <p:cNvPicPr>
            <a:picLocks noChangeAspect="1" noChangeArrowheads="1"/>
          </p:cNvPicPr>
          <p:nvPr/>
        </p:nvPicPr>
        <p:blipFill>
          <a:blip r:embed="rId2" cstate="print"/>
          <a:srcRect/>
          <a:stretch>
            <a:fillRect/>
          </a:stretch>
        </p:blipFill>
        <p:spPr bwMode="auto">
          <a:xfrm>
            <a:off x="609600" y="1524000"/>
            <a:ext cx="3353937" cy="2247138"/>
          </a:xfrm>
          <a:prstGeom prst="rect">
            <a:avLst/>
          </a:prstGeom>
          <a:noFill/>
        </p:spPr>
      </p:pic>
      <p:pic>
        <p:nvPicPr>
          <p:cNvPr id="3076" name="Picture 4" descr="https://sp.yimg.com/ib/th?id=JN.de4GB4AI%2fU0Y7BhHY3r%2bzA&amp;pid=15.1&amp;P=0"/>
          <p:cNvPicPr>
            <a:picLocks noChangeAspect="1" noChangeArrowheads="1"/>
          </p:cNvPicPr>
          <p:nvPr/>
        </p:nvPicPr>
        <p:blipFill>
          <a:blip r:embed="rId3" cstate="print"/>
          <a:srcRect/>
          <a:stretch>
            <a:fillRect/>
          </a:stretch>
        </p:blipFill>
        <p:spPr bwMode="auto">
          <a:xfrm>
            <a:off x="4953000" y="1524000"/>
            <a:ext cx="2971800" cy="2228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8" presetClass="entr" presetSubtype="0" accel="5000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 calcmode="lin" valueType="num">
                                      <p:cBhvr>
                                        <p:cTn id="17" dur="1000" fill="hold"/>
                                        <p:tgtEl>
                                          <p:spTgt spid="307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3074"/>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3074"/>
                                        </p:tgtEl>
                                        <p:attrNameLst>
                                          <p:attrName>ppt_y</p:attrName>
                                        </p:attrNameLst>
                                      </p:cBhvr>
                                      <p:tavLst>
                                        <p:tav tm="0">
                                          <p:val>
                                            <p:strVal val="#ppt_y"/>
                                          </p:val>
                                        </p:tav>
                                        <p:tav tm="100000">
                                          <p:val>
                                            <p:strVal val="#ppt_y"/>
                                          </p:val>
                                        </p:tav>
                                      </p:tavLst>
                                    </p:anim>
                                    <p:animEffect transition="in" filter="fade">
                                      <p:cBhvr>
                                        <p:cTn id="20" dur="1000"/>
                                        <p:tgtEl>
                                          <p:spTgt spid="3074"/>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nodeType="clickEffect">
                                  <p:stCondLst>
                                    <p:cond delay="0"/>
                                  </p:stCondLst>
                                  <p:childTnLst>
                                    <p:set>
                                      <p:cBhvr>
                                        <p:cTn id="24" dur="1" fill="hold">
                                          <p:stCondLst>
                                            <p:cond delay="0"/>
                                          </p:stCondLst>
                                        </p:cTn>
                                        <p:tgtEl>
                                          <p:spTgt spid="3076"/>
                                        </p:tgtEl>
                                        <p:attrNameLst>
                                          <p:attrName>style.visibility</p:attrName>
                                        </p:attrNameLst>
                                      </p:cBhvr>
                                      <p:to>
                                        <p:strVal val="visible"/>
                                      </p:to>
                                    </p:set>
                                    <p:anim calcmode="lin" valueType="num">
                                      <p:cBhvr>
                                        <p:cTn id="25" dur="500" fill="hold"/>
                                        <p:tgtEl>
                                          <p:spTgt spid="3076"/>
                                        </p:tgtEl>
                                        <p:attrNameLst>
                                          <p:attrName>ppt_w</p:attrName>
                                        </p:attrNameLst>
                                      </p:cBhvr>
                                      <p:tavLst>
                                        <p:tav tm="0">
                                          <p:val>
                                            <p:fltVal val="0"/>
                                          </p:val>
                                        </p:tav>
                                        <p:tav tm="100000">
                                          <p:val>
                                            <p:strVal val="#ppt_w"/>
                                          </p:val>
                                        </p:tav>
                                      </p:tavLst>
                                    </p:anim>
                                    <p:anim calcmode="lin" valueType="num">
                                      <p:cBhvr>
                                        <p:cTn id="26" dur="500" fill="hold"/>
                                        <p:tgtEl>
                                          <p:spTgt spid="3076"/>
                                        </p:tgtEl>
                                        <p:attrNameLst>
                                          <p:attrName>ppt_h</p:attrName>
                                        </p:attrNameLst>
                                      </p:cBhvr>
                                      <p:tavLst>
                                        <p:tav tm="0">
                                          <p:val>
                                            <p:fltVal val="0"/>
                                          </p:val>
                                        </p:tav>
                                        <p:tav tm="100000">
                                          <p:val>
                                            <p:strVal val="#ppt_h"/>
                                          </p:val>
                                        </p:tav>
                                      </p:tavLst>
                                    </p:anim>
                                    <p:anim calcmode="lin" valueType="num">
                                      <p:cBhvr>
                                        <p:cTn id="27" dur="500" fill="hold"/>
                                        <p:tgtEl>
                                          <p:spTgt spid="3076"/>
                                        </p:tgtEl>
                                        <p:attrNameLst>
                                          <p:attrName>style.rotation</p:attrName>
                                        </p:attrNameLst>
                                      </p:cBhvr>
                                      <p:tavLst>
                                        <p:tav tm="0">
                                          <p:val>
                                            <p:fltVal val="360"/>
                                          </p:val>
                                        </p:tav>
                                        <p:tav tm="100000">
                                          <p:val>
                                            <p:fltVal val="0"/>
                                          </p:val>
                                        </p:tav>
                                      </p:tavLst>
                                    </p:anim>
                                    <p:animEffect transition="in" filter="fade">
                                      <p:cBhvr>
                                        <p:cTn id="28" dur="500"/>
                                        <p:tgtEl>
                                          <p:spTgt spid="3076"/>
                                        </p:tgtEl>
                                      </p:cBhvr>
                                    </p:animEffect>
                                  </p:childTnLst>
                                </p:cTn>
                              </p:par>
                            </p:childTnLst>
                          </p:cTn>
                        </p:par>
                      </p:childTnLst>
                    </p:cTn>
                  </p:par>
                  <p:par>
                    <p:cTn id="29" fill="hold">
                      <p:stCondLst>
                        <p:cond delay="indefinite"/>
                      </p:stCondLst>
                      <p:childTnLst>
                        <p:par>
                          <p:cTn id="30" fill="hold">
                            <p:stCondLst>
                              <p:cond delay="0"/>
                            </p:stCondLst>
                            <p:childTnLst>
                              <p:par>
                                <p:cTn id="31" presetID="38" presetClass="entr" presetSubtype="0" accel="50000" fill="hold" grpId="0" nodeType="clickEffect">
                                  <p:stCondLst>
                                    <p:cond delay="0"/>
                                  </p:stCondLst>
                                  <p:iterate type="lt">
                                    <p:tmPct val="50000"/>
                                  </p:iterate>
                                  <p:childTnLst>
                                    <p:set>
                                      <p:cBhvr>
                                        <p:cTn id="32" dur="1" fill="hold">
                                          <p:stCondLst>
                                            <p:cond delay="0"/>
                                          </p:stCondLst>
                                        </p:cTn>
                                        <p:tgtEl>
                                          <p:spTgt spid="3">
                                            <p:bg/>
                                          </p:spTgt>
                                        </p:tgtEl>
                                        <p:attrNameLst>
                                          <p:attrName>style.visibility</p:attrName>
                                        </p:attrNameLst>
                                      </p:cBhvr>
                                      <p:to>
                                        <p:strVal val="visible"/>
                                      </p:to>
                                    </p:set>
                                    <p:set>
                                      <p:cBhvr>
                                        <p:cTn id="33" dur="228" fill="hold">
                                          <p:stCondLst>
                                            <p:cond delay="0"/>
                                          </p:stCondLst>
                                        </p:cTn>
                                        <p:tgtEl>
                                          <p:spTgt spid="3">
                                            <p:bg/>
                                          </p:spTgt>
                                        </p:tgtEl>
                                        <p:attrNameLst>
                                          <p:attrName>style.rotation</p:attrName>
                                        </p:attrNameLst>
                                      </p:cBhvr>
                                      <p:to>
                                        <p:strVal val="-45.0"/>
                                      </p:to>
                                    </p:set>
                                    <p:anim calcmode="lin" valueType="num">
                                      <p:cBhvr>
                                        <p:cTn id="34" dur="228" fill="hold">
                                          <p:stCondLst>
                                            <p:cond delay="228"/>
                                          </p:stCondLst>
                                        </p:cTn>
                                        <p:tgtEl>
                                          <p:spTgt spid="3">
                                            <p:bg/>
                                          </p:spTgt>
                                        </p:tgtEl>
                                        <p:attrNameLst>
                                          <p:attrName>style.rotation</p:attrName>
                                        </p:attrNameLst>
                                      </p:cBhvr>
                                      <p:tavLst>
                                        <p:tav tm="0">
                                          <p:val>
                                            <p:fltVal val="-45"/>
                                          </p:val>
                                        </p:tav>
                                        <p:tav tm="69900">
                                          <p:val>
                                            <p:fltVal val="45"/>
                                          </p:val>
                                        </p:tav>
                                        <p:tav tm="100000">
                                          <p:val>
                                            <p:fltVal val="0"/>
                                          </p:val>
                                        </p:tav>
                                      </p:tavLst>
                                    </p:anim>
                                    <p:anim calcmode="lin" valueType="num">
                                      <p:cBhvr>
                                        <p:cTn id="35" dur="228" fill="hold">
                                          <p:stCondLst>
                                            <p:cond delay="0"/>
                                          </p:stCondLst>
                                        </p:cTn>
                                        <p:tgtEl>
                                          <p:spTgt spid="3">
                                            <p:bg/>
                                          </p:spTgt>
                                        </p:tgtEl>
                                        <p:attrNameLst>
                                          <p:attrName>ppt_y</p:attrName>
                                        </p:attrNameLst>
                                      </p:cBhvr>
                                      <p:tavLst>
                                        <p:tav tm="0">
                                          <p:val>
                                            <p:strVal val="#ppt_y-1"/>
                                          </p:val>
                                        </p:tav>
                                        <p:tav tm="100000">
                                          <p:val>
                                            <p:strVal val="#ppt_y-(0.354*#ppt_w-0.172*#ppt_h)"/>
                                          </p:val>
                                        </p:tav>
                                      </p:tavLst>
                                    </p:anim>
                                    <p:anim calcmode="lin" valueType="num">
                                      <p:cBhvr>
                                        <p:cTn id="36" dur="78" decel="50000" autoRev="1" fill="hold">
                                          <p:stCondLst>
                                            <p:cond delay="228"/>
                                          </p:stCondLst>
                                        </p:cTn>
                                        <p:tgtEl>
                                          <p:spTgt spid="3">
                                            <p:bg/>
                                          </p:spTgt>
                                        </p:tgtEl>
                                        <p:attrNameLst>
                                          <p:attrName>ppt_y</p:attrName>
                                        </p:attrNameLst>
                                      </p:cBhvr>
                                      <p:tavLst>
                                        <p:tav tm="0">
                                          <p:val>
                                            <p:strVal val="#ppt_y-(0.354*#ppt_w-0.172*#ppt_h)"/>
                                          </p:val>
                                        </p:tav>
                                        <p:tav tm="100000">
                                          <p:val>
                                            <p:strVal val="#ppt_y-(0.354*#ppt_w-0.172*#ppt_h)-#ppt_h/2"/>
                                          </p:val>
                                        </p:tav>
                                      </p:tavLst>
                                    </p:anim>
                                    <p:anim calcmode="lin" valueType="num">
                                      <p:cBhvr>
                                        <p:cTn id="37" dur="68" fill="hold">
                                          <p:stCondLst>
                                            <p:cond delay="432"/>
                                          </p:stCondLst>
                                        </p:cTn>
                                        <p:tgtEl>
                                          <p:spTgt spid="3">
                                            <p:bg/>
                                          </p:spTgt>
                                        </p:tgtEl>
                                        <p:attrNameLst>
                                          <p:attrName>ppt_y</p:attrName>
                                        </p:attrNameLst>
                                      </p:cBhvr>
                                      <p:tavLst>
                                        <p:tav tm="0">
                                          <p:val>
                                            <p:strVal val="#ppt_y-(0.354*#ppt_w-0.172*#ppt_h)"/>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8" presetClass="entr" presetSubtype="0" accel="50000" fill="hold" grpId="0" nodeType="clickEffect">
                                  <p:stCondLst>
                                    <p:cond delay="0"/>
                                  </p:stCondLst>
                                  <p:iterate type="lt">
                                    <p:tmPct val="15000"/>
                                  </p:iterate>
                                  <p:childTnLst>
                                    <p:set>
                                      <p:cBhvr>
                                        <p:cTn id="41" dur="1" fill="hold">
                                          <p:stCondLst>
                                            <p:cond delay="0"/>
                                          </p:stCondLst>
                                        </p:cTn>
                                        <p:tgtEl>
                                          <p:spTgt spid="3">
                                            <p:txEl>
                                              <p:pRg st="0" end="0"/>
                                            </p:txEl>
                                          </p:spTgt>
                                        </p:tgtEl>
                                        <p:attrNameLst>
                                          <p:attrName>style.visibility</p:attrName>
                                        </p:attrNameLst>
                                      </p:cBhvr>
                                      <p:to>
                                        <p:strVal val="visible"/>
                                      </p:to>
                                    </p:set>
                                    <p:set>
                                      <p:cBhvr>
                                        <p:cTn id="42" dur="228" fill="hold">
                                          <p:stCondLst>
                                            <p:cond delay="0"/>
                                          </p:stCondLst>
                                        </p:cTn>
                                        <p:tgtEl>
                                          <p:spTgt spid="3">
                                            <p:txEl>
                                              <p:pRg st="0" end="0"/>
                                            </p:txEl>
                                          </p:spTgt>
                                        </p:tgtEl>
                                        <p:attrNameLst>
                                          <p:attrName>style.rotation</p:attrName>
                                        </p:attrNameLst>
                                      </p:cBhvr>
                                      <p:to>
                                        <p:strVal val="-45.0"/>
                                      </p:to>
                                    </p:set>
                                    <p:anim calcmode="lin" valueType="num">
                                      <p:cBhvr>
                                        <p:cTn id="43"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44"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45"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46"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8" presetClass="entr" presetSubtype="0" accel="50000" fill="hold" grpId="0" nodeType="clickEffect">
                                  <p:stCondLst>
                                    <p:cond delay="0"/>
                                  </p:stCondLst>
                                  <p:iterate type="lt">
                                    <p:tmPct val="15000"/>
                                  </p:iterate>
                                  <p:childTnLst>
                                    <p:set>
                                      <p:cBhvr>
                                        <p:cTn id="50" dur="1" fill="hold">
                                          <p:stCondLst>
                                            <p:cond delay="0"/>
                                          </p:stCondLst>
                                        </p:cTn>
                                        <p:tgtEl>
                                          <p:spTgt spid="3">
                                            <p:txEl>
                                              <p:pRg st="1" end="1"/>
                                            </p:txEl>
                                          </p:spTgt>
                                        </p:tgtEl>
                                        <p:attrNameLst>
                                          <p:attrName>style.visibility</p:attrName>
                                        </p:attrNameLst>
                                      </p:cBhvr>
                                      <p:to>
                                        <p:strVal val="visible"/>
                                      </p:to>
                                    </p:set>
                                    <p:set>
                                      <p:cBhvr>
                                        <p:cTn id="51" dur="228" fill="hold">
                                          <p:stCondLst>
                                            <p:cond delay="0"/>
                                          </p:stCondLst>
                                        </p:cTn>
                                        <p:tgtEl>
                                          <p:spTgt spid="3">
                                            <p:txEl>
                                              <p:pRg st="1" end="1"/>
                                            </p:txEl>
                                          </p:spTgt>
                                        </p:tgtEl>
                                        <p:attrNameLst>
                                          <p:attrName>style.rotation</p:attrName>
                                        </p:attrNameLst>
                                      </p:cBhvr>
                                      <p:to>
                                        <p:strVal val="-45.0"/>
                                      </p:to>
                                    </p:set>
                                    <p:anim calcmode="lin" valueType="num">
                                      <p:cBhvr>
                                        <p:cTn id="52" dur="228" fill="hold">
                                          <p:stCondLst>
                                            <p:cond delay="228"/>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53" dur="228"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54" dur="78" decel="50000" autoRev="1" fill="hold">
                                          <p:stCondLst>
                                            <p:cond delay="228"/>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55" dur="68" fill="hold">
                                          <p:stCondLst>
                                            <p:cond delay="432"/>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a:solidFill>
            <a:schemeClr val="accent3">
              <a:lumMod val="75000"/>
            </a:schemeClr>
          </a:solidFill>
        </p:spPr>
        <p:txBody>
          <a:bodyPr/>
          <a:lstStyle/>
          <a:p>
            <a:r>
              <a:rPr lang="en-US" dirty="0" smtClean="0">
                <a:solidFill>
                  <a:schemeClr val="accent2">
                    <a:lumMod val="75000"/>
                  </a:schemeClr>
                </a:solidFill>
                <a:latin typeface="Algerian" pitchFamily="82" charset="0"/>
              </a:rPr>
              <a:t>Behaviors-</a:t>
            </a:r>
            <a:endParaRPr lang="en-US" dirty="0">
              <a:solidFill>
                <a:schemeClr val="accent2">
                  <a:lumMod val="75000"/>
                </a:schemeClr>
              </a:solidFill>
              <a:latin typeface="Algerian" pitchFamily="82" charset="0"/>
            </a:endParaRPr>
          </a:p>
        </p:txBody>
      </p:sp>
      <p:sp>
        <p:nvSpPr>
          <p:cNvPr id="3" name="Content Placeholder 2"/>
          <p:cNvSpPr>
            <a:spLocks noGrp="1"/>
          </p:cNvSpPr>
          <p:nvPr>
            <p:ph idx="1"/>
          </p:nvPr>
        </p:nvSpPr>
        <p:spPr>
          <a:xfrm>
            <a:off x="152400" y="4038600"/>
            <a:ext cx="8763000" cy="2743200"/>
          </a:xfrm>
          <a:solidFill>
            <a:schemeClr val="tx1"/>
          </a:solidFill>
        </p:spPr>
        <p:txBody>
          <a:bodyPr>
            <a:normAutofit fontScale="85000" lnSpcReduction="20000"/>
          </a:bodyPr>
          <a:lstStyle/>
          <a:p>
            <a:r>
              <a:rPr lang="en-US" dirty="0" smtClean="0">
                <a:solidFill>
                  <a:schemeClr val="bg1">
                    <a:lumMod val="85000"/>
                  </a:schemeClr>
                </a:solidFill>
                <a:latin typeface="Amazone BT" pitchFamily="66" charset="0"/>
              </a:rPr>
              <a:t>My animal eats on other </a:t>
            </a:r>
            <a:r>
              <a:rPr lang="en-US" dirty="0">
                <a:solidFill>
                  <a:schemeClr val="bg1">
                    <a:lumMod val="85000"/>
                  </a:schemeClr>
                </a:solidFill>
                <a:latin typeface="Amazone BT" pitchFamily="66" charset="0"/>
              </a:rPr>
              <a:t>s</a:t>
            </a:r>
            <a:r>
              <a:rPr lang="en-US" dirty="0" smtClean="0">
                <a:solidFill>
                  <a:schemeClr val="bg1">
                    <a:lumMod val="85000"/>
                  </a:schemeClr>
                </a:solidFill>
                <a:latin typeface="Amazone BT" pitchFamily="66" charset="0"/>
              </a:rPr>
              <a:t>nakes and sometimes lizards.</a:t>
            </a:r>
          </a:p>
          <a:p>
            <a:r>
              <a:rPr lang="en-US" dirty="0" smtClean="0">
                <a:solidFill>
                  <a:schemeClr val="bg1">
                    <a:lumMod val="85000"/>
                  </a:schemeClr>
                </a:solidFill>
                <a:latin typeface="Amazone BT" pitchFamily="66" charset="0"/>
              </a:rPr>
              <a:t>It does a sneak attack. It sneaks up on its prey and it bites its neck and then swallows them. To find its food it sticks its tongue out and smells the air for other food/prey.</a:t>
            </a:r>
          </a:p>
          <a:p>
            <a:r>
              <a:rPr lang="en-US" dirty="0" smtClean="0">
                <a:solidFill>
                  <a:schemeClr val="bg1">
                    <a:lumMod val="85000"/>
                  </a:schemeClr>
                </a:solidFill>
                <a:latin typeface="Amazone BT" pitchFamily="66" charset="0"/>
              </a:rPr>
              <a:t>The King Cobra lays eggs.</a:t>
            </a:r>
          </a:p>
          <a:p>
            <a:r>
              <a:rPr lang="en-US" dirty="0" smtClean="0">
                <a:solidFill>
                  <a:schemeClr val="bg1">
                    <a:lumMod val="85000"/>
                  </a:schemeClr>
                </a:solidFill>
                <a:latin typeface="Amazone BT" pitchFamily="66" charset="0"/>
              </a:rPr>
              <a:t>My snake can have 18-51 babies. Usually it has 40-50 babies at a time.</a:t>
            </a:r>
          </a:p>
        </p:txBody>
      </p:sp>
      <p:pic>
        <p:nvPicPr>
          <p:cNvPr id="2050" name="Picture 2" descr="King Cobra eating another snake, taylorlifescience"/>
          <p:cNvPicPr>
            <a:picLocks noChangeAspect="1" noChangeArrowheads="1"/>
          </p:cNvPicPr>
          <p:nvPr/>
        </p:nvPicPr>
        <p:blipFill>
          <a:blip r:embed="rId2" cstate="print"/>
          <a:srcRect/>
          <a:stretch>
            <a:fillRect/>
          </a:stretch>
        </p:blipFill>
        <p:spPr bwMode="auto">
          <a:xfrm>
            <a:off x="228600" y="1523999"/>
            <a:ext cx="4191000" cy="2424113"/>
          </a:xfrm>
          <a:prstGeom prst="rect">
            <a:avLst/>
          </a:prstGeom>
          <a:noFill/>
        </p:spPr>
      </p:pic>
      <p:pic>
        <p:nvPicPr>
          <p:cNvPr id="2052" name="Picture 4" descr="via Google Images"/>
          <p:cNvPicPr>
            <a:picLocks noChangeAspect="1" noChangeArrowheads="1"/>
          </p:cNvPicPr>
          <p:nvPr/>
        </p:nvPicPr>
        <p:blipFill>
          <a:blip r:embed="rId3" cstate="print"/>
          <a:srcRect/>
          <a:stretch>
            <a:fillRect/>
          </a:stretch>
        </p:blipFill>
        <p:spPr bwMode="auto">
          <a:xfrm>
            <a:off x="5029200" y="1447800"/>
            <a:ext cx="3352800" cy="246328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2050"/>
                                        </p:tgtEl>
                                        <p:attrNameLst>
                                          <p:attrName>style.visibility</p:attrName>
                                        </p:attrNameLst>
                                      </p:cBhvr>
                                      <p:to>
                                        <p:strVal val="visible"/>
                                      </p:to>
                                    </p:set>
                                    <p:anim calcmode="lin" valueType="num">
                                      <p:cBhvr>
                                        <p:cTn id="15" dur="1000" fill="hold"/>
                                        <p:tgtEl>
                                          <p:spTgt spid="2050"/>
                                        </p:tgtEl>
                                        <p:attrNameLst>
                                          <p:attrName>ppt_w</p:attrName>
                                        </p:attrNameLst>
                                      </p:cBhvr>
                                      <p:tavLst>
                                        <p:tav tm="0">
                                          <p:val>
                                            <p:fltVal val="0"/>
                                          </p:val>
                                        </p:tav>
                                        <p:tav tm="100000">
                                          <p:val>
                                            <p:strVal val="#ppt_w"/>
                                          </p:val>
                                        </p:tav>
                                      </p:tavLst>
                                    </p:anim>
                                    <p:anim calcmode="lin" valueType="num">
                                      <p:cBhvr>
                                        <p:cTn id="16" dur="1000" fill="hold"/>
                                        <p:tgtEl>
                                          <p:spTgt spid="2050"/>
                                        </p:tgtEl>
                                        <p:attrNameLst>
                                          <p:attrName>ppt_h</p:attrName>
                                        </p:attrNameLst>
                                      </p:cBhvr>
                                      <p:tavLst>
                                        <p:tav tm="0">
                                          <p:val>
                                            <p:fltVal val="0"/>
                                          </p:val>
                                        </p:tav>
                                        <p:tav tm="100000">
                                          <p:val>
                                            <p:strVal val="#ppt_h"/>
                                          </p:val>
                                        </p:tav>
                                      </p:tavLst>
                                    </p:anim>
                                    <p:anim calcmode="lin" valueType="num">
                                      <p:cBhvr>
                                        <p:cTn id="17" dur="1000" fill="hold"/>
                                        <p:tgtEl>
                                          <p:spTgt spid="2050"/>
                                        </p:tgtEl>
                                        <p:attrNameLst>
                                          <p:attrName>style.rotation</p:attrName>
                                        </p:attrNameLst>
                                      </p:cBhvr>
                                      <p:tavLst>
                                        <p:tav tm="0">
                                          <p:val>
                                            <p:fltVal val="90"/>
                                          </p:val>
                                        </p:tav>
                                        <p:tav tm="100000">
                                          <p:val>
                                            <p:fltVal val="0"/>
                                          </p:val>
                                        </p:tav>
                                      </p:tavLst>
                                    </p:anim>
                                    <p:animEffect transition="in" filter="fade">
                                      <p:cBhvr>
                                        <p:cTn id="18" dur="1000"/>
                                        <p:tgtEl>
                                          <p:spTgt spid="2050"/>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2052"/>
                                        </p:tgtEl>
                                        <p:attrNameLst>
                                          <p:attrName>style.visibility</p:attrName>
                                        </p:attrNameLst>
                                      </p:cBhvr>
                                      <p:to>
                                        <p:strVal val="visible"/>
                                      </p:to>
                                    </p:set>
                                    <p:animEffect transition="in" filter="wipe(down)">
                                      <p:cBhvr>
                                        <p:cTn id="23" dur="580">
                                          <p:stCondLst>
                                            <p:cond delay="0"/>
                                          </p:stCondLst>
                                        </p:cTn>
                                        <p:tgtEl>
                                          <p:spTgt spid="2052"/>
                                        </p:tgtEl>
                                      </p:cBhvr>
                                    </p:animEffect>
                                    <p:anim calcmode="lin" valueType="num">
                                      <p:cBhvr>
                                        <p:cTn id="24" dur="1822" tmFilter="0,0; 0.14,0.36; 0.43,0.73; 0.71,0.91; 1.0,1.0">
                                          <p:stCondLst>
                                            <p:cond delay="0"/>
                                          </p:stCondLst>
                                        </p:cTn>
                                        <p:tgtEl>
                                          <p:spTgt spid="205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5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5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5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52"/>
                                        </p:tgtEl>
                                        <p:attrNameLst>
                                          <p:attrName>ppt_y</p:attrName>
                                        </p:attrNameLst>
                                      </p:cBhvr>
                                      <p:tavLst>
                                        <p:tav tm="0" fmla="#ppt_y-sin(pi*$)/81">
                                          <p:val>
                                            <p:fltVal val="0"/>
                                          </p:val>
                                        </p:tav>
                                        <p:tav tm="100000">
                                          <p:val>
                                            <p:fltVal val="1"/>
                                          </p:val>
                                        </p:tav>
                                      </p:tavLst>
                                    </p:anim>
                                    <p:animScale>
                                      <p:cBhvr>
                                        <p:cTn id="29" dur="26">
                                          <p:stCondLst>
                                            <p:cond delay="650"/>
                                          </p:stCondLst>
                                        </p:cTn>
                                        <p:tgtEl>
                                          <p:spTgt spid="2052"/>
                                        </p:tgtEl>
                                      </p:cBhvr>
                                      <p:to x="100000" y="60000"/>
                                    </p:animScale>
                                    <p:animScale>
                                      <p:cBhvr>
                                        <p:cTn id="30" dur="166" decel="50000">
                                          <p:stCondLst>
                                            <p:cond delay="676"/>
                                          </p:stCondLst>
                                        </p:cTn>
                                        <p:tgtEl>
                                          <p:spTgt spid="2052"/>
                                        </p:tgtEl>
                                      </p:cBhvr>
                                      <p:to x="100000" y="100000"/>
                                    </p:animScale>
                                    <p:animScale>
                                      <p:cBhvr>
                                        <p:cTn id="31" dur="26">
                                          <p:stCondLst>
                                            <p:cond delay="1312"/>
                                          </p:stCondLst>
                                        </p:cTn>
                                        <p:tgtEl>
                                          <p:spTgt spid="2052"/>
                                        </p:tgtEl>
                                      </p:cBhvr>
                                      <p:to x="100000" y="80000"/>
                                    </p:animScale>
                                    <p:animScale>
                                      <p:cBhvr>
                                        <p:cTn id="32" dur="166" decel="50000">
                                          <p:stCondLst>
                                            <p:cond delay="1338"/>
                                          </p:stCondLst>
                                        </p:cTn>
                                        <p:tgtEl>
                                          <p:spTgt spid="2052"/>
                                        </p:tgtEl>
                                      </p:cBhvr>
                                      <p:to x="100000" y="100000"/>
                                    </p:animScale>
                                    <p:animScale>
                                      <p:cBhvr>
                                        <p:cTn id="33" dur="26">
                                          <p:stCondLst>
                                            <p:cond delay="1642"/>
                                          </p:stCondLst>
                                        </p:cTn>
                                        <p:tgtEl>
                                          <p:spTgt spid="2052"/>
                                        </p:tgtEl>
                                      </p:cBhvr>
                                      <p:to x="100000" y="90000"/>
                                    </p:animScale>
                                    <p:animScale>
                                      <p:cBhvr>
                                        <p:cTn id="34" dur="166" decel="50000">
                                          <p:stCondLst>
                                            <p:cond delay="1668"/>
                                          </p:stCondLst>
                                        </p:cTn>
                                        <p:tgtEl>
                                          <p:spTgt spid="2052"/>
                                        </p:tgtEl>
                                      </p:cBhvr>
                                      <p:to x="100000" y="100000"/>
                                    </p:animScale>
                                    <p:animScale>
                                      <p:cBhvr>
                                        <p:cTn id="35" dur="26">
                                          <p:stCondLst>
                                            <p:cond delay="1808"/>
                                          </p:stCondLst>
                                        </p:cTn>
                                        <p:tgtEl>
                                          <p:spTgt spid="2052"/>
                                        </p:tgtEl>
                                      </p:cBhvr>
                                      <p:to x="100000" y="95000"/>
                                    </p:animScale>
                                    <p:animScale>
                                      <p:cBhvr>
                                        <p:cTn id="36" dur="166" decel="50000">
                                          <p:stCondLst>
                                            <p:cond delay="1834"/>
                                          </p:stCondLst>
                                        </p:cTn>
                                        <p:tgtEl>
                                          <p:spTgt spid="2052"/>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5" presetClass="entr" presetSubtype="0" fill="hold" grpId="0" nodeType="clickEffect">
                                  <p:stCondLst>
                                    <p:cond delay="0"/>
                                  </p:stCondLst>
                                  <p:childTnLst>
                                    <p:set>
                                      <p:cBhvr>
                                        <p:cTn id="40" dur="1" fill="hold">
                                          <p:stCondLst>
                                            <p:cond delay="0"/>
                                          </p:stCondLst>
                                        </p:cTn>
                                        <p:tgtEl>
                                          <p:spTgt spid="3">
                                            <p:bg/>
                                          </p:spTgt>
                                        </p:tgtEl>
                                        <p:attrNameLst>
                                          <p:attrName>style.visibility</p:attrName>
                                        </p:attrNameLst>
                                      </p:cBhvr>
                                      <p:to>
                                        <p:strVal val="visible"/>
                                      </p:to>
                                    </p:set>
                                    <p:anim calcmode="lin" valueType="num">
                                      <p:cBhvr>
                                        <p:cTn id="41" dur="500" decel="50000" fill="hold">
                                          <p:stCondLst>
                                            <p:cond delay="0"/>
                                          </p:stCondLst>
                                        </p:cTn>
                                        <p:tgtEl>
                                          <p:spTgt spid="3">
                                            <p:bg/>
                                          </p:spTgt>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3">
                                            <p:bg/>
                                          </p:spTgt>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3">
                                            <p:bg/>
                                          </p:spTgt>
                                        </p:tgtEl>
                                        <p:attrNameLst>
                                          <p:attrName>ppt_w</p:attrName>
                                        </p:attrNameLst>
                                      </p:cBhvr>
                                      <p:tavLst>
                                        <p:tav tm="0">
                                          <p:val>
                                            <p:strVal val="#ppt_w*.05"/>
                                          </p:val>
                                        </p:tav>
                                        <p:tav tm="100000">
                                          <p:val>
                                            <p:strVal val="#ppt_w"/>
                                          </p:val>
                                        </p:tav>
                                      </p:tavLst>
                                    </p:anim>
                                    <p:anim calcmode="lin" valueType="num">
                                      <p:cBhvr>
                                        <p:cTn id="44" dur="1000" fill="hold"/>
                                        <p:tgtEl>
                                          <p:spTgt spid="3">
                                            <p:bg/>
                                          </p:spTgt>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3">
                                            <p:bg/>
                                          </p:spTgt>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3">
                                            <p:bg/>
                                          </p:spTgt>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3">
                                            <p:bg/>
                                          </p:spTgt>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3">
                                            <p:bg/>
                                          </p:spTgt>
                                        </p:tgtEl>
                                      </p:cBhvr>
                                    </p:animEffect>
                                  </p:childTnLst>
                                </p:cTn>
                              </p:par>
                            </p:childTnLst>
                          </p:cTn>
                        </p:par>
                      </p:childTnLst>
                    </p:cTn>
                  </p:par>
                  <p:par>
                    <p:cTn id="49" fill="hold">
                      <p:stCondLst>
                        <p:cond delay="indefinite"/>
                      </p:stCondLst>
                      <p:childTnLst>
                        <p:par>
                          <p:cTn id="50" fill="hold">
                            <p:stCondLst>
                              <p:cond delay="0"/>
                            </p:stCondLst>
                            <p:childTnLst>
                              <p:par>
                                <p:cTn id="51" presetID="25" presetClass="entr" presetSubtype="0" fill="hold" grpId="0" nodeType="click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 calcmode="lin" valueType="num">
                                      <p:cBhvr>
                                        <p:cTn id="53"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56"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3">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5" presetClass="entr" presetSubtype="0" fill="hold" grpId="0" nodeType="clickEffect">
                                  <p:stCondLst>
                                    <p:cond delay="0"/>
                                  </p:stCondLst>
                                  <p:childTnLst>
                                    <p:set>
                                      <p:cBhvr>
                                        <p:cTn id="64" dur="1" fill="hold">
                                          <p:stCondLst>
                                            <p:cond delay="0"/>
                                          </p:stCondLst>
                                        </p:cTn>
                                        <p:tgtEl>
                                          <p:spTgt spid="3">
                                            <p:txEl>
                                              <p:pRg st="1" end="1"/>
                                            </p:txEl>
                                          </p:spTgt>
                                        </p:tgtEl>
                                        <p:attrNameLst>
                                          <p:attrName>style.visibility</p:attrName>
                                        </p:attrNameLst>
                                      </p:cBhvr>
                                      <p:to>
                                        <p:strVal val="visible"/>
                                      </p:to>
                                    </p:set>
                                    <p:anim calcmode="lin" valueType="num">
                                      <p:cBhvr>
                                        <p:cTn id="65"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68"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5" presetClass="entr" presetSubtype="0" fill="hold" grpId="0"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8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3">
                                            <p:txEl>
                                              <p:pRg st="2" end="2"/>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5" presetClass="entr" presetSubtype="0" fill="hold" grpId="0" nodeType="clickEffect">
                                  <p:stCondLst>
                                    <p:cond delay="0"/>
                                  </p:stCondLst>
                                  <p:childTnLst>
                                    <p:set>
                                      <p:cBhvr>
                                        <p:cTn id="88" dur="1" fill="hold">
                                          <p:stCondLst>
                                            <p:cond delay="0"/>
                                          </p:stCondLst>
                                        </p:cTn>
                                        <p:tgtEl>
                                          <p:spTgt spid="3">
                                            <p:txEl>
                                              <p:pRg st="3" end="3"/>
                                            </p:txEl>
                                          </p:spTgt>
                                        </p:tgtEl>
                                        <p:attrNameLst>
                                          <p:attrName>style.visibility</p:attrName>
                                        </p:attrNameLst>
                                      </p:cBhvr>
                                      <p:to>
                                        <p:strVal val="visible"/>
                                      </p:to>
                                    </p:set>
                                    <p:anim calcmode="lin" valueType="num">
                                      <p:cBhvr>
                                        <p:cTn id="8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9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9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9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9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9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9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96"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tx2">
              <a:lumMod val="75000"/>
            </a:schemeClr>
          </a:solidFill>
        </p:spPr>
        <p:txBody>
          <a:bodyPr/>
          <a:lstStyle/>
          <a:p>
            <a:r>
              <a:rPr lang="en-US" dirty="0" smtClean="0">
                <a:solidFill>
                  <a:schemeClr val="bg1">
                    <a:lumMod val="85000"/>
                  </a:schemeClr>
                </a:solidFill>
                <a:latin typeface="Algerian" pitchFamily="82" charset="0"/>
              </a:rPr>
              <a:t>Interesting Facts-</a:t>
            </a:r>
            <a:endParaRPr lang="en-US" dirty="0">
              <a:solidFill>
                <a:schemeClr val="bg1">
                  <a:lumMod val="85000"/>
                </a:schemeClr>
              </a:solidFill>
              <a:latin typeface="Algerian" pitchFamily="82" charset="0"/>
            </a:endParaRPr>
          </a:p>
        </p:txBody>
      </p:sp>
      <p:sp>
        <p:nvSpPr>
          <p:cNvPr id="3" name="Content Placeholder 2"/>
          <p:cNvSpPr>
            <a:spLocks noGrp="1"/>
          </p:cNvSpPr>
          <p:nvPr>
            <p:ph idx="1"/>
          </p:nvPr>
        </p:nvSpPr>
        <p:spPr>
          <a:xfrm>
            <a:off x="381000" y="1371600"/>
            <a:ext cx="8229600" cy="2666999"/>
          </a:xfrm>
        </p:spPr>
        <p:txBody>
          <a:bodyPr>
            <a:normAutofit lnSpcReduction="10000"/>
          </a:bodyPr>
          <a:lstStyle/>
          <a:p>
            <a:r>
              <a:rPr lang="en-US" dirty="0" smtClean="0">
                <a:solidFill>
                  <a:schemeClr val="tx2">
                    <a:lumMod val="75000"/>
                  </a:schemeClr>
                </a:solidFill>
                <a:latin typeface="Amazone BT" pitchFamily="66" charset="0"/>
              </a:rPr>
              <a:t>The King Cobra’s generic name is snake eater.</a:t>
            </a:r>
          </a:p>
          <a:p>
            <a:r>
              <a:rPr lang="en-US" dirty="0" smtClean="0">
                <a:solidFill>
                  <a:schemeClr val="tx2">
                    <a:lumMod val="75000"/>
                  </a:schemeClr>
                </a:solidFill>
                <a:latin typeface="Amazone BT" pitchFamily="66" charset="0"/>
              </a:rPr>
              <a:t>The cat sized mongoose can survive the King Cobra’s venom</a:t>
            </a:r>
          </a:p>
          <a:p>
            <a:r>
              <a:rPr lang="en-US" dirty="0" smtClean="0">
                <a:solidFill>
                  <a:schemeClr val="tx2">
                    <a:lumMod val="75000"/>
                  </a:schemeClr>
                </a:solidFill>
                <a:latin typeface="Amazone BT" pitchFamily="66" charset="0"/>
              </a:rPr>
              <a:t>The King Cobra’s bite is so poisonous that it can kill an elephant</a:t>
            </a:r>
            <a:r>
              <a:rPr lang="en-US" dirty="0" smtClean="0">
                <a:solidFill>
                  <a:schemeClr val="accent3">
                    <a:lumMod val="50000"/>
                  </a:schemeClr>
                </a:solidFill>
                <a:latin typeface="Amazone BT" pitchFamily="66" charset="0"/>
              </a:rPr>
              <a:t>.</a:t>
            </a:r>
            <a:endParaRPr lang="en-US" dirty="0">
              <a:solidFill>
                <a:schemeClr val="accent3">
                  <a:lumMod val="50000"/>
                </a:schemeClr>
              </a:solidFill>
              <a:latin typeface="Amazone BT" pitchFamily="66" charset="0"/>
            </a:endParaRPr>
          </a:p>
        </p:txBody>
      </p:sp>
      <p:pic>
        <p:nvPicPr>
          <p:cNvPr id="1026" name="Picture 2" descr="http://4.bp.blogspot.com/_W90V87w3sr8/TP3Z3lpolLI/AAAAAAAAAX4/XrXyeC9cuPo/s1600/elephant10.jpg"/>
          <p:cNvPicPr>
            <a:picLocks noChangeAspect="1" noChangeArrowheads="1"/>
          </p:cNvPicPr>
          <p:nvPr/>
        </p:nvPicPr>
        <p:blipFill>
          <a:blip r:embed="rId2" cstate="print"/>
          <a:srcRect/>
          <a:stretch>
            <a:fillRect/>
          </a:stretch>
        </p:blipFill>
        <p:spPr bwMode="auto">
          <a:xfrm>
            <a:off x="685800" y="3810000"/>
            <a:ext cx="3583460" cy="2762251"/>
          </a:xfrm>
          <a:prstGeom prst="rect">
            <a:avLst/>
          </a:prstGeom>
          <a:noFill/>
        </p:spPr>
      </p:pic>
      <p:pic>
        <p:nvPicPr>
          <p:cNvPr id="1028" name="Picture 4" descr="https://sp.yimg.com/ib/th?id=JN.ZYxlbrbldjEmny%2fmuafMYA&amp;pid=15.1&amp;P=0"/>
          <p:cNvPicPr>
            <a:picLocks noChangeAspect="1" noChangeArrowheads="1"/>
          </p:cNvPicPr>
          <p:nvPr/>
        </p:nvPicPr>
        <p:blipFill>
          <a:blip r:embed="rId3" cstate="print"/>
          <a:srcRect/>
          <a:stretch>
            <a:fillRect/>
          </a:stretch>
        </p:blipFill>
        <p:spPr bwMode="auto">
          <a:xfrm>
            <a:off x="4495800" y="3581400"/>
            <a:ext cx="4427260" cy="3009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anim calcmode="lin" valueType="num">
                                      <p:cBhvr>
                                        <p:cTn id="17" dur="5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anim calcmode="lin" valueType="num">
                                      <p:cBhvr>
                                        <p:cTn id="24" dur="500" fill="hold"/>
                                        <p:tgtEl>
                                          <p:spTgt spid="3">
                                            <p:txEl>
                                              <p:pRg st="1" end="1"/>
                                            </p:txEl>
                                          </p:spTgt>
                                        </p:tgtEl>
                                        <p:attrNameLst>
                                          <p:attrName>ppt_x</p:attrName>
                                        </p:attrNameLst>
                                      </p:cBhvr>
                                      <p:tavLst>
                                        <p:tav tm="0">
                                          <p:val>
                                            <p:strVal val="#ppt_x-.1"/>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500"/>
                                        <p:tgtEl>
                                          <p:spTgt spid="3">
                                            <p:txEl>
                                              <p:pRg st="2" end="2"/>
                                            </p:txEl>
                                          </p:spTgt>
                                        </p:tgtEl>
                                      </p:cBhvr>
                                    </p:animEffect>
                                    <p:anim calcmode="lin" valueType="num">
                                      <p:cBhvr>
                                        <p:cTn id="31" dur="5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3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 calcmode="lin" valueType="num">
                                      <p:cBhvr>
                                        <p:cTn id="37" dur="1000" fill="hold"/>
                                        <p:tgtEl>
                                          <p:spTgt spid="1026"/>
                                        </p:tgtEl>
                                        <p:attrNameLst>
                                          <p:attrName>ppt_w</p:attrName>
                                        </p:attrNameLst>
                                      </p:cBhvr>
                                      <p:tavLst>
                                        <p:tav tm="0">
                                          <p:val>
                                            <p:strVal val="#ppt_w+.3"/>
                                          </p:val>
                                        </p:tav>
                                        <p:tav tm="100000">
                                          <p:val>
                                            <p:strVal val="#ppt_w"/>
                                          </p:val>
                                        </p:tav>
                                      </p:tavLst>
                                    </p:anim>
                                    <p:anim calcmode="lin" valueType="num">
                                      <p:cBhvr>
                                        <p:cTn id="38" dur="1000" fill="hold"/>
                                        <p:tgtEl>
                                          <p:spTgt spid="1026"/>
                                        </p:tgtEl>
                                        <p:attrNameLst>
                                          <p:attrName>ppt_h</p:attrName>
                                        </p:attrNameLst>
                                      </p:cBhvr>
                                      <p:tavLst>
                                        <p:tav tm="0">
                                          <p:val>
                                            <p:strVal val="#ppt_h"/>
                                          </p:val>
                                        </p:tav>
                                        <p:tav tm="100000">
                                          <p:val>
                                            <p:strVal val="#ppt_h"/>
                                          </p:val>
                                        </p:tav>
                                      </p:tavLst>
                                    </p:anim>
                                    <p:animEffect transition="in" filter="fade">
                                      <p:cBhvr>
                                        <p:cTn id="39" dur="1000"/>
                                        <p:tgtEl>
                                          <p:spTgt spid="1026"/>
                                        </p:tgtEl>
                                      </p:cBhvr>
                                    </p:animEffect>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nodeType="clickEffect">
                                  <p:stCondLst>
                                    <p:cond delay="0"/>
                                  </p:stCondLst>
                                  <p:childTnLst>
                                    <p:set>
                                      <p:cBhvr>
                                        <p:cTn id="43" dur="1" fill="hold">
                                          <p:stCondLst>
                                            <p:cond delay="0"/>
                                          </p:stCondLst>
                                        </p:cTn>
                                        <p:tgtEl>
                                          <p:spTgt spid="1028"/>
                                        </p:tgtEl>
                                        <p:attrNameLst>
                                          <p:attrName>style.visibility</p:attrName>
                                        </p:attrNameLst>
                                      </p:cBhvr>
                                      <p:to>
                                        <p:strVal val="visible"/>
                                      </p:to>
                                    </p:set>
                                    <p:anim calcmode="lin" valueType="num">
                                      <p:cBhvr>
                                        <p:cTn id="44" dur="1000" fill="hold"/>
                                        <p:tgtEl>
                                          <p:spTgt spid="1028"/>
                                        </p:tgtEl>
                                        <p:attrNameLst>
                                          <p:attrName>ppt_x</p:attrName>
                                        </p:attrNameLst>
                                      </p:cBhvr>
                                      <p:tavLst>
                                        <p:tav tm="0">
                                          <p:val>
                                            <p:strVal val="#ppt_x-.2"/>
                                          </p:val>
                                        </p:tav>
                                        <p:tav tm="100000">
                                          <p:val>
                                            <p:strVal val="#ppt_x"/>
                                          </p:val>
                                        </p:tav>
                                      </p:tavLst>
                                    </p:anim>
                                    <p:anim calcmode="lin" valueType="num">
                                      <p:cBhvr>
                                        <p:cTn id="45"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234</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Sneaky and Very Creepy King Cobra</vt:lpstr>
      <vt:lpstr>General Information-</vt:lpstr>
      <vt:lpstr>Physical Characteristics-</vt:lpstr>
      <vt:lpstr>Habitat-</vt:lpstr>
      <vt:lpstr>Behaviors-</vt:lpstr>
      <vt:lpstr>Interesting Facts-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Sneaky and Very Creepy King Cobra</dc:title>
  <dc:creator>Rogers</dc:creator>
  <cp:lastModifiedBy>Rogers</cp:lastModifiedBy>
  <cp:revision>18</cp:revision>
  <dcterms:created xsi:type="dcterms:W3CDTF">2015-04-20T15:29:29Z</dcterms:created>
  <dcterms:modified xsi:type="dcterms:W3CDTF">2015-04-30T16:43:44Z</dcterms:modified>
</cp:coreProperties>
</file>